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8" autoAdjust="0"/>
    <p:restoredTop sz="94660"/>
  </p:normalViewPr>
  <p:slideViewPr>
    <p:cSldViewPr>
      <p:cViewPr varScale="1">
        <p:scale>
          <a:sx n="89" d="100"/>
          <a:sy n="89" d="100"/>
        </p:scale>
        <p:origin x="594" y="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3711B16E-D67C-44D2-9197-AD16AED012E1}" type="slidenum">
              <a:rPr lang="en-US" altLang="en-US" sz="1100"/>
              <a:pPr algn="r">
                <a:spcBef>
                  <a:spcPct val="0"/>
                </a:spcBef>
              </a:pPr>
              <a:t>6</a:t>
            </a:fld>
            <a:endParaRPr lang="en-US" altLang="en-US" sz="11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4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a-DK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618C42F-8F61-46B0-881A-3A89F68D204C}" type="slidenum">
              <a:rPr lang="en-US" altLang="en-US" sz="1100"/>
              <a:pPr algn="r">
                <a:spcBef>
                  <a:spcPct val="0"/>
                </a:spcBef>
              </a:pPr>
              <a:t>7</a:t>
            </a:fld>
            <a:endParaRPr lang="en-US" altLang="en-US" sz="11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44D0EBBF-4665-406C-A66C-760E6C4F8199}" type="slidenum">
              <a:rPr lang="en-US" altLang="en-US" sz="1100"/>
              <a:pPr algn="r">
                <a:spcBef>
                  <a:spcPct val="0"/>
                </a:spcBef>
              </a:pPr>
              <a:t>20</a:t>
            </a:fld>
            <a:endParaRPr lang="en-US" altLang="en-US" sz="11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dirty="0">
                <a:latin typeface="Arial" charset="0"/>
                <a:cs typeface="Arial" charset="0"/>
              </a:rPr>
              <a:t>Software Engineering</a:t>
            </a:r>
            <a:br>
              <a:rPr lang="da-DK" altLang="en-US" dirty="0">
                <a:latin typeface="Arial" charset="0"/>
                <a:cs typeface="Arial" charset="0"/>
              </a:rPr>
            </a:br>
            <a:r>
              <a:rPr lang="da-DK" altLang="en-US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Pattern </a:t>
            </a:r>
            <a:r>
              <a:rPr lang="da-DK" dirty="0" err="1"/>
              <a:t>Fragility</a:t>
            </a:r>
            <a:endParaRPr lang="da-D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Binding in the Wrong Place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Binding in the Context object: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Will </a:t>
            </a:r>
            <a:r>
              <a:rPr lang="en-GB" altLang="en-US" i="1"/>
              <a:t>not</a:t>
            </a:r>
            <a:r>
              <a:rPr lang="en-GB" altLang="en-US" b="1" i="1"/>
              <a:t> </a:t>
            </a:r>
            <a:r>
              <a:rPr lang="en-GB" altLang="en-US"/>
              <a:t>break any tests for Alphatown! </a:t>
            </a:r>
          </a:p>
        </p:txBody>
      </p:sp>
      <p:graphicFrame>
        <p:nvGraphicFramePr>
          <p:cNvPr id="12294" name="Object 4"/>
          <p:cNvGraphicFramePr>
            <a:graphicFrameLocks noChangeAspect="1"/>
          </p:cNvGraphicFramePr>
          <p:nvPr/>
        </p:nvGraphicFramePr>
        <p:xfrm>
          <a:off x="750888" y="1660261"/>
          <a:ext cx="7853362" cy="2577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Paint Shop Pro Image" r:id="rId3" imgW="7853659" imgH="3092683" progId="PaintShopPro">
                  <p:embed/>
                </p:oleObj>
              </mc:Choice>
              <mc:Fallback>
                <p:oleObj name="Paint Shop Pro Image" r:id="rId3" imgW="7853659" imgH="3092683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660261"/>
                        <a:ext cx="7853362" cy="2577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rgbClr val="21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Line 5"/>
          <p:cNvSpPr>
            <a:spLocks noChangeShapeType="1"/>
          </p:cNvSpPr>
          <p:nvPr/>
        </p:nvSpPr>
        <p:spPr bwMode="auto">
          <a:xfrm>
            <a:off x="1246189" y="3598333"/>
            <a:ext cx="55451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37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Consequence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What is the consequence?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I got </a:t>
            </a:r>
            <a:r>
              <a:rPr lang="en-GB" altLang="en-US" i="1"/>
              <a:t>all</a:t>
            </a:r>
            <a:r>
              <a:rPr lang="en-GB" altLang="en-US"/>
              <a:t> the pattern’s liabilities</a:t>
            </a:r>
          </a:p>
          <a:p>
            <a:pPr lvl="1" eaLnBrk="1" hangingPunct="1"/>
            <a:r>
              <a:rPr lang="en-GB" altLang="en-US"/>
              <a:t>more interfaces and classes and objects to overview</a:t>
            </a:r>
          </a:p>
          <a:p>
            <a:pPr lvl="1" eaLnBrk="1" hangingPunct="1"/>
            <a:endParaRPr lang="en-GB" altLang="en-US"/>
          </a:p>
          <a:p>
            <a:pPr eaLnBrk="1" hangingPunct="1"/>
            <a:r>
              <a:rPr lang="en-GB" altLang="en-US"/>
              <a:t>And </a:t>
            </a:r>
            <a:r>
              <a:rPr lang="en-GB" altLang="en-US" i="1"/>
              <a:t>none</a:t>
            </a:r>
            <a:r>
              <a:rPr lang="en-GB" altLang="en-US"/>
              <a:t> of the pattern’s benefits</a:t>
            </a:r>
          </a:p>
          <a:p>
            <a:pPr lvl="1" eaLnBrk="1" hangingPunct="1"/>
            <a:r>
              <a:rPr lang="en-GB" altLang="en-US"/>
              <a:t>high coupling</a:t>
            </a:r>
          </a:p>
          <a:p>
            <a:pPr lvl="1" eaLnBrk="1" hangingPunct="1"/>
            <a:r>
              <a:rPr lang="en-GB" altLang="en-US"/>
              <a:t>no variability at all!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96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Advice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Keypoint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In Strategy, this is normally the Client role.</a:t>
            </a:r>
          </a:p>
          <a:p>
            <a:pPr eaLnBrk="1" hangingPunct="1"/>
            <a:r>
              <a:rPr lang="en-GB" altLang="en-US"/>
              <a:t>Note again: </a:t>
            </a:r>
          </a:p>
          <a:p>
            <a:pPr lvl="1" eaLnBrk="1" hangingPunct="1"/>
            <a:r>
              <a:rPr lang="en-GB" altLang="en-US"/>
              <a:t>Automated tests that test the </a:t>
            </a:r>
            <a:r>
              <a:rPr lang="en-GB" altLang="en-US" i="1"/>
              <a:t>full suite </a:t>
            </a:r>
            <a:r>
              <a:rPr lang="en-GB" altLang="en-US"/>
              <a:t>of products </a:t>
            </a:r>
            <a:r>
              <a:rPr lang="en-GB" altLang="en-US" i="1"/>
              <a:t>will</a:t>
            </a:r>
            <a:r>
              <a:rPr lang="en-GB" altLang="en-US"/>
              <a:t> detect this defect. </a:t>
            </a:r>
          </a:p>
          <a:p>
            <a:pPr lvl="1" eaLnBrk="1" hangingPunct="1"/>
            <a:r>
              <a:rPr lang="en-GB" altLang="en-US"/>
              <a:t>A manual testing effort much focused on a specific product variant will probably not...</a:t>
            </a:r>
          </a:p>
          <a:p>
            <a:pPr eaLnBrk="1" hangingPunct="1"/>
            <a:endParaRPr lang="en-GB" altLang="en-US" b="1" i="1"/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537229"/>
            <a:ext cx="8504238" cy="9326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32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Relation to Other Patterns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Abstract Factory is a </a:t>
            </a:r>
            <a:r>
              <a:rPr lang="en-GB" altLang="en-US" i="1"/>
              <a:t>creational pattern</a:t>
            </a:r>
            <a:r>
              <a:rPr lang="en-GB" altLang="en-US"/>
              <a:t>. Its purpose in life is to define bindings. Thus, the factory is often </a:t>
            </a:r>
            <a:r>
              <a:rPr lang="en-GB" altLang="en-US" i="1"/>
              <a:t>the right place</a:t>
            </a:r>
            <a:r>
              <a:rPr lang="en-GB" altLang="en-US"/>
              <a:t> to make bindings.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In State it is actually often the ConcreteState objects that define the ‘next state’ of the state machine. Thus it is more common that ConcreteState objects directly create state objects. 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92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Concealed Parameterization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Assume: Previous binding survived.</a:t>
            </a:r>
          </a:p>
          <a:p>
            <a:pPr eaLnBrk="1" hangingPunct="1"/>
            <a:r>
              <a:rPr lang="en-GB" altLang="en-US"/>
              <a:t>Later: </a:t>
            </a:r>
            <a:r>
              <a:rPr lang="en-GB" altLang="en-US" i="1"/>
              <a:t>“Why does Betatown not work any more?</a:t>
            </a:r>
          </a:p>
          <a:p>
            <a:pPr eaLnBrk="1" hangingPunct="1"/>
            <a:r>
              <a:rPr lang="en-GB" altLang="en-US" i="1"/>
              <a:t>I need to fix it, and fix it fast!”</a:t>
            </a:r>
          </a:p>
        </p:txBody>
      </p:sp>
      <p:graphicFrame>
        <p:nvGraphicFramePr>
          <p:cNvPr id="16390" name="Object 4"/>
          <p:cNvGraphicFramePr>
            <a:graphicFrameLocks noChangeAspect="1"/>
          </p:cNvGraphicFramePr>
          <p:nvPr/>
        </p:nvGraphicFramePr>
        <p:xfrm>
          <a:off x="1908175" y="2340240"/>
          <a:ext cx="6650038" cy="2964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Paint Shop Pro Image" r:id="rId3" imgW="7824390" imgH="4185366" progId="PaintShopPro">
                  <p:embed/>
                </p:oleObj>
              </mc:Choice>
              <mc:Fallback>
                <p:oleObj name="Paint Shop Pro Image" r:id="rId3" imgW="7824390" imgH="4185366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340240"/>
                        <a:ext cx="6650038" cy="29646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rgbClr val="21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Line 5"/>
          <p:cNvSpPr>
            <a:spLocks noChangeShapeType="1"/>
          </p:cNvSpPr>
          <p:nvPr/>
        </p:nvSpPr>
        <p:spPr bwMode="auto">
          <a:xfrm>
            <a:off x="2268538" y="4149990"/>
            <a:ext cx="27352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35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Advice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Keypoint</a:t>
            </a:r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5176" y="1897063"/>
            <a:ext cx="7694613" cy="6601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73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Responsibility Erosion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i="1"/>
              <a:t>Software changes its own requirement.</a:t>
            </a:r>
          </a:p>
          <a:p>
            <a:pPr eaLnBrk="1" hangingPunct="1"/>
            <a:r>
              <a:rPr lang="en-GB" altLang="en-US"/>
              <a:t>New (weird) request</a:t>
            </a:r>
          </a:p>
          <a:p>
            <a:pPr lvl="1" eaLnBrk="1" hangingPunct="1"/>
            <a:r>
              <a:rPr lang="en-GB" altLang="en-US"/>
              <a:t>Gammatown: Explain rate policy.</a:t>
            </a:r>
          </a:p>
        </p:txBody>
      </p:sp>
      <p:graphicFrame>
        <p:nvGraphicFramePr>
          <p:cNvPr id="18438" name="Object 4"/>
          <p:cNvGraphicFramePr>
            <a:graphicFrameLocks noChangeAspect="1"/>
          </p:cNvGraphicFramePr>
          <p:nvPr/>
        </p:nvGraphicFramePr>
        <p:xfrm>
          <a:off x="1979613" y="2329657"/>
          <a:ext cx="6386512" cy="2932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Paint Shop Pro Image" r:id="rId3" imgW="6673171" imgH="3678049" progId="PaintShopPro">
                  <p:embed/>
                </p:oleObj>
              </mc:Choice>
              <mc:Fallback>
                <p:oleObj name="Paint Shop Pro Image" r:id="rId3" imgW="6673171" imgH="3678049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329657"/>
                        <a:ext cx="6386512" cy="29329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rgbClr val="21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Line 5"/>
          <p:cNvSpPr>
            <a:spLocks noChangeShapeType="1"/>
          </p:cNvSpPr>
          <p:nvPr/>
        </p:nvSpPr>
        <p:spPr bwMode="auto">
          <a:xfrm>
            <a:off x="2268539" y="4177771"/>
            <a:ext cx="30956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57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4229100"/>
            <a:ext cx="81534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Consequences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Now, however, this strategy does not conform to the contract by the interface.</a:t>
            </a:r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Solution: Move the method up into the </a:t>
            </a:r>
            <a:r>
              <a:rPr lang="en-GB" altLang="en-US" dirty="0" err="1"/>
              <a:t>RateStrategy</a:t>
            </a:r>
            <a:r>
              <a:rPr lang="en-GB" altLang="en-US" dirty="0"/>
              <a:t> interface.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b="1" dirty="0"/>
              <a:t>But</a:t>
            </a:r>
            <a:r>
              <a:rPr lang="en-GB" altLang="en-US" dirty="0"/>
              <a:t>: I have now added a new responsibility. One that </a:t>
            </a:r>
            <a:r>
              <a:rPr lang="en-GB" altLang="en-US" i="1" dirty="0"/>
              <a:t>may</a:t>
            </a:r>
            <a:r>
              <a:rPr lang="en-GB" altLang="en-US" dirty="0"/>
              <a:t> not be cohesive.</a:t>
            </a:r>
            <a:endParaRPr lang="en-GB" altLang="en-US" b="1" dirty="0"/>
          </a:p>
        </p:txBody>
      </p:sp>
      <p:graphicFrame>
        <p:nvGraphicFramePr>
          <p:cNvPr id="19462" name="Object 4"/>
          <p:cNvGraphicFramePr>
            <a:graphicFrameLocks noChangeAspect="1"/>
          </p:cNvGraphicFramePr>
          <p:nvPr/>
        </p:nvGraphicFramePr>
        <p:xfrm>
          <a:off x="1042988" y="1897063"/>
          <a:ext cx="6769100" cy="1189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Paint Shop Pro Image" r:id="rId3" imgW="6156098" imgH="1297913" progId="PaintShopPro">
                  <p:embed/>
                </p:oleObj>
              </mc:Choice>
              <mc:Fallback>
                <p:oleObj name="Paint Shop Pro Image" r:id="rId3" imgW="6156098" imgH="1297913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897063"/>
                        <a:ext cx="6769100" cy="11893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rgbClr val="21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96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Advice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err="1"/>
              <a:t>Keypoint</a:t>
            </a:r>
            <a:r>
              <a:rPr lang="en-GB" altLang="en-US" dirty="0"/>
              <a:t>:</a:t>
            </a:r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However, sometimes you do need to add more methods to the interface…</a:t>
            </a:r>
          </a:p>
          <a:p>
            <a:pPr lvl="1" eaLnBrk="1" hangingPunct="1"/>
            <a:r>
              <a:rPr lang="en-GB" altLang="en-US" dirty="0"/>
              <a:t>Strategy: some complex algorithms require methods, that the simpler variants do not have any use for</a:t>
            </a:r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1" y="1657615"/>
            <a:ext cx="8080375" cy="85328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12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polymorphic wrapping trap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From a mandatory hand-in</a:t>
            </a:r>
          </a:p>
        </p:txBody>
      </p:sp>
      <p:pic>
        <p:nvPicPr>
          <p:cNvPr id="215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4" y="1845469"/>
            <a:ext cx="5284787" cy="2686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3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a-DK" altLang="en-US"/>
              <a:t>Advice</a:t>
            </a: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da-DK" altLang="en-US"/>
              <a:t>Forbidden city, Beijing.</a:t>
            </a:r>
            <a:endParaRPr lang="en-US" altLang="en-US"/>
          </a:p>
        </p:txBody>
      </p:sp>
      <p:pic>
        <p:nvPicPr>
          <p:cNvPr id="4100" name="Picture 5" descr="Img_02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6" y="1596761"/>
            <a:ext cx="6048375" cy="3780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934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en-US" altLang="en-US" b="1"/>
              <a:t>Take care at the implementation level!!!</a:t>
            </a:r>
          </a:p>
          <a:p>
            <a:pPr eaLnBrk="1" hangingPunct="1"/>
            <a:r>
              <a:rPr lang="en-US" altLang="en-US"/>
              <a:t>It only takes a few “slip-ups” to completely destroy the intended benefits of a pattern!</a:t>
            </a:r>
          </a:p>
          <a:p>
            <a:pPr eaLnBrk="1" hangingPunct="1"/>
            <a:endParaRPr lang="en-US" altLang="en-US"/>
          </a:p>
          <a:p>
            <a:pPr algn="ctr" eaLnBrk="1" hangingPunct="1"/>
            <a:r>
              <a:rPr lang="en-US" altLang="en-US" b="1"/>
              <a:t>Corollary: You do not learn patterns by reading a book or listening to me!</a:t>
            </a:r>
            <a:r>
              <a:rPr lang="en-US" altLang="en-US"/>
              <a:t> </a:t>
            </a:r>
          </a:p>
          <a:p>
            <a:pPr algn="ctr" eaLnBrk="1" hangingPunct="1"/>
            <a:r>
              <a:rPr lang="en-US" altLang="en-US" b="1">
                <a:solidFill>
                  <a:schemeClr val="accent2"/>
                </a:solidFill>
                <a:latin typeface="Copperplate Gothic Bold" pitchFamily="34" charset="0"/>
              </a:rPr>
              <a:t>CODE! and reflect!</a:t>
            </a:r>
          </a:p>
        </p:txBody>
      </p:sp>
      <p:pic>
        <p:nvPicPr>
          <p:cNvPr id="22534" name="Picture 4" descr="j02991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239" y="3997854"/>
            <a:ext cx="1100137" cy="1504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5" descr="j01953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614" y="4057386"/>
            <a:ext cx="1550987" cy="1318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Text Box 6"/>
          <p:cNvSpPr txBox="1">
            <a:spLocks noChangeArrowheads="1"/>
          </p:cNvSpPr>
          <p:nvPr/>
        </p:nvSpPr>
        <p:spPr bwMode="auto">
          <a:xfrm>
            <a:off x="7135813" y="4417219"/>
            <a:ext cx="75533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600">
                <a:solidFill>
                  <a:schemeClr val="tx1"/>
                </a:solidFill>
                <a:latin typeface="Courier New" pitchFamily="49" charset="0"/>
                <a:sym typeface="Wingdings" pitchFamily="2" charset="2"/>
              </a:rPr>
              <a:t></a:t>
            </a:r>
          </a:p>
        </p:txBody>
      </p:sp>
      <p:sp>
        <p:nvSpPr>
          <p:cNvPr id="22537" name="Text Box 7"/>
          <p:cNvSpPr txBox="1">
            <a:spLocks noChangeArrowheads="1"/>
          </p:cNvSpPr>
          <p:nvPr/>
        </p:nvSpPr>
        <p:spPr bwMode="auto">
          <a:xfrm>
            <a:off x="2816225" y="4357688"/>
            <a:ext cx="75533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600">
                <a:solidFill>
                  <a:schemeClr val="tx1"/>
                </a:solidFill>
                <a:latin typeface="Courier New" pitchFamily="49" charset="0"/>
                <a:sym typeface="Wingdings" pitchFamily="2" charset="2"/>
              </a:rPr>
              <a:t>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67833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Summary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endParaRPr lang="en-GB" altLang="en-US" b="1" i="1"/>
          </a:p>
          <a:p>
            <a:pPr algn="ctr" eaLnBrk="1" hangingPunct="1"/>
            <a:endParaRPr lang="en-GB" altLang="en-US" b="1" i="1"/>
          </a:p>
          <a:p>
            <a:pPr algn="ctr" eaLnBrk="1" hangingPunct="1"/>
            <a:r>
              <a:rPr lang="en-GB" altLang="en-US" b="1" i="1"/>
              <a:t>All your programmers must deeply understand the roles and protocols embodied in design patterns in order to keep the design intact.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Why Patterns?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Design patterns organize and structure code in a particular way.</a:t>
            </a:r>
          </a:p>
          <a:p>
            <a:pPr lvl="1" eaLnBrk="1" hangingPunct="1"/>
            <a:r>
              <a:rPr lang="en-GB" altLang="en-US" dirty="0"/>
              <a:t>Static: Arrangement of classes/interfaces</a:t>
            </a:r>
          </a:p>
          <a:p>
            <a:pPr lvl="1" eaLnBrk="1" hangingPunct="1"/>
            <a:r>
              <a:rPr lang="en-GB" altLang="en-US" dirty="0"/>
              <a:t>Dynamic: Assignment of responsibility, interaction patterns</a:t>
            </a:r>
          </a:p>
          <a:p>
            <a:pPr eaLnBrk="1" hangingPunct="1"/>
            <a:r>
              <a:rPr lang="en-GB" altLang="en-US" dirty="0"/>
              <a:t>Why:</a:t>
            </a:r>
          </a:p>
          <a:p>
            <a:pPr lvl="1" eaLnBrk="1" hangingPunct="1"/>
            <a:r>
              <a:rPr lang="en-GB" altLang="en-US" dirty="0"/>
              <a:t>Because I get some benefits from doing so…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Bottom line:</a:t>
            </a:r>
          </a:p>
          <a:p>
            <a:pPr lvl="1" eaLnBrk="1" hangingPunct="1"/>
            <a:r>
              <a:rPr lang="en-GB" altLang="en-US" dirty="0"/>
              <a:t>Patterns are </a:t>
            </a:r>
            <a:r>
              <a:rPr lang="en-GB" altLang="en-US" i="1" dirty="0"/>
              <a:t>means to a goal, not the goal itself</a:t>
            </a:r>
            <a:endParaRPr lang="en-GB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176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Patterns Are Code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However, patterns are defined in code, and if I code wrong I “amputate” the pattern. I get all the liabilities and none of the advantages. 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r>
              <a:rPr lang="en-US" altLang="en-US"/>
              <a:t>Warstory:</a:t>
            </a:r>
          </a:p>
          <a:p>
            <a:pPr lvl="1" eaLnBrk="1" hangingPunct="1"/>
            <a:r>
              <a:rPr lang="en-US" altLang="en-US"/>
              <a:t>COT case: Reusable search component’s deadline was forced. Additional staff added. A design pattern based, highly decoupled, design was utterly destroyed in a week.</a:t>
            </a:r>
          </a:p>
          <a:p>
            <a:pPr eaLnBrk="1" hangingPunct="1"/>
            <a:endParaRPr lang="en-GB" altLang="en-US"/>
          </a:p>
        </p:txBody>
      </p:sp>
      <p:pic>
        <p:nvPicPr>
          <p:cNvPr id="615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2293938"/>
            <a:ext cx="70866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71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Example: Strategy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9279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Strategy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Responsibilities must be served by concrete behaviour in objects... </a:t>
            </a:r>
          </a:p>
        </p:txBody>
      </p:sp>
      <p:pic>
        <p:nvPicPr>
          <p:cNvPr id="15" name="Picture 13" descr="ps_compositional_proposal_fu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70" y="2019300"/>
            <a:ext cx="7559169" cy="1726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3796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Pitfall 1: Declaration of Delegates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36928"/>
            <a:ext cx="8305800" cy="3817938"/>
          </a:xfrm>
        </p:spPr>
        <p:txBody>
          <a:bodyPr/>
          <a:lstStyle/>
          <a:p>
            <a:pPr eaLnBrk="1" hangingPunct="1"/>
            <a:r>
              <a:rPr lang="en-US" altLang="en-US" b="1" i="1"/>
              <a:t>1. Do not even think of using class names in declarations!</a:t>
            </a:r>
          </a:p>
          <a:p>
            <a:pPr eaLnBrk="1" hangingPunct="1"/>
            <a:r>
              <a:rPr lang="en-US" altLang="en-US"/>
              <a:t>Why is the following change a disaster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971550" y="2677584"/>
          <a:ext cx="7488238" cy="1633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aint Shop Pro Image" r:id="rId4" imgW="5590244" imgH="1463811" progId="PaintShopPro">
                  <p:embed/>
                </p:oleObj>
              </mc:Choice>
              <mc:Fallback>
                <p:oleObj name="Paint Shop Pro Image" r:id="rId4" imgW="5590244" imgH="1463811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677584"/>
                        <a:ext cx="7488238" cy="16338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rgbClr val="21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2484439" y="3757083"/>
            <a:ext cx="30956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3087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Keypoint 1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7864" y="2137833"/>
            <a:ext cx="7926387" cy="8691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sp>
        <p:nvSpPr>
          <p:cNvPr id="1024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38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Pitfall 2: Binding in the Right Place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Loose coupling is fine, but we have to couple the objects together eventually.</a:t>
            </a:r>
          </a:p>
          <a:p>
            <a:pPr eaLnBrk="1" hangingPunct="1"/>
            <a:r>
              <a:rPr lang="en-GB" altLang="en-US"/>
              <a:t>It is important that the binding is made</a:t>
            </a:r>
          </a:p>
          <a:p>
            <a:pPr lvl="1" eaLnBrk="1" hangingPunct="1"/>
            <a:r>
              <a:rPr lang="en-GB" altLang="en-US" i="1"/>
              <a:t>in the right place</a:t>
            </a:r>
          </a:p>
          <a:p>
            <a:pPr lvl="1" eaLnBrk="1" hangingPunct="1"/>
            <a:r>
              <a:rPr lang="en-GB" altLang="en-US" i="1"/>
              <a:t>as few places as possible (optimally 1!)</a:t>
            </a:r>
          </a:p>
          <a:p>
            <a:pPr eaLnBrk="1" hangingPunct="1"/>
            <a:r>
              <a:rPr lang="en-GB" altLang="en-US"/>
              <a:t>Many possibilities for Strategy: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</p:txBody>
      </p:sp>
      <p:pic>
        <p:nvPicPr>
          <p:cNvPr id="11270" name="Picture 4" descr="strateg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599657"/>
            <a:ext cx="6432550" cy="159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Oval 5"/>
          <p:cNvSpPr>
            <a:spLocks noChangeArrowheads="1"/>
          </p:cNvSpPr>
          <p:nvPr/>
        </p:nvSpPr>
        <p:spPr bwMode="auto">
          <a:xfrm>
            <a:off x="762000" y="4628975"/>
            <a:ext cx="2743200" cy="476071"/>
          </a:xfrm>
          <a:prstGeom prst="ellipse">
            <a:avLst/>
          </a:prstGeom>
          <a:noFill/>
          <a:ln w="38100" algn="ctr">
            <a:solidFill>
              <a:srgbClr val="21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solidFill>
                <a:schemeClr val="tx1"/>
              </a:solidFill>
            </a:endParaRPr>
          </a:p>
        </p:txBody>
      </p:sp>
      <p:sp>
        <p:nvSpPr>
          <p:cNvPr id="11272" name="Oval 6"/>
          <p:cNvSpPr>
            <a:spLocks noChangeArrowheads="1"/>
          </p:cNvSpPr>
          <p:nvPr/>
        </p:nvSpPr>
        <p:spPr bwMode="auto">
          <a:xfrm>
            <a:off x="762000" y="3610330"/>
            <a:ext cx="2819400" cy="476071"/>
          </a:xfrm>
          <a:prstGeom prst="ellipse">
            <a:avLst/>
          </a:prstGeom>
          <a:noFill/>
          <a:ln w="38100" algn="ctr">
            <a:solidFill>
              <a:srgbClr val="99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solidFill>
                <a:schemeClr val="tx1"/>
              </a:solidFill>
            </a:endParaRPr>
          </a:p>
        </p:txBody>
      </p:sp>
      <p:sp>
        <p:nvSpPr>
          <p:cNvPr id="11273" name="Oval 7"/>
          <p:cNvSpPr>
            <a:spLocks noChangeArrowheads="1"/>
          </p:cNvSpPr>
          <p:nvPr/>
        </p:nvSpPr>
        <p:spPr bwMode="auto">
          <a:xfrm>
            <a:off x="5617369" y="4689830"/>
            <a:ext cx="2383631" cy="476071"/>
          </a:xfrm>
          <a:prstGeom prst="ellipse">
            <a:avLst/>
          </a:prstGeom>
          <a:noFill/>
          <a:ln w="38100" algn="ctr">
            <a:solidFill>
              <a:srgbClr val="99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solidFill>
                <a:schemeClr val="tx1"/>
              </a:solidFill>
            </a:endParaRPr>
          </a:p>
        </p:txBody>
      </p:sp>
      <p:sp>
        <p:nvSpPr>
          <p:cNvPr id="11274" name="Oval 8"/>
          <p:cNvSpPr>
            <a:spLocks noChangeArrowheads="1"/>
          </p:cNvSpPr>
          <p:nvPr/>
        </p:nvSpPr>
        <p:spPr bwMode="auto">
          <a:xfrm>
            <a:off x="4419600" y="3619500"/>
            <a:ext cx="2389584" cy="476071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>
              <a:solidFill>
                <a:schemeClr val="tx1"/>
              </a:solidFill>
            </a:endParaRPr>
          </a:p>
        </p:txBody>
      </p:sp>
      <p:sp>
        <p:nvSpPr>
          <p:cNvPr id="11275" name="Text Box 9"/>
          <p:cNvSpPr txBox="1">
            <a:spLocks noChangeArrowheads="1"/>
          </p:cNvSpPr>
          <p:nvPr/>
        </p:nvSpPr>
        <p:spPr bwMode="auto">
          <a:xfrm>
            <a:off x="6649872" y="3337720"/>
            <a:ext cx="21355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>
                <a:solidFill>
                  <a:schemeClr val="tx1"/>
                </a:solidFill>
              </a:rPr>
              <a:t>Why not here???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1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731</Words>
  <Application>Microsoft Office PowerPoint</Application>
  <PresentationFormat>On-screen Show (16:10)</PresentationFormat>
  <Paragraphs>163</Paragraphs>
  <Slides>21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Copperplate Gothic Bold</vt:lpstr>
      <vt:lpstr>Courier New</vt:lpstr>
      <vt:lpstr>Times New Roman</vt:lpstr>
      <vt:lpstr>Office Theme</vt:lpstr>
      <vt:lpstr>Paint Shop Pro Image</vt:lpstr>
      <vt:lpstr>Software Engineering and Architecture</vt:lpstr>
      <vt:lpstr>Advice</vt:lpstr>
      <vt:lpstr>Why Patterns?</vt:lpstr>
      <vt:lpstr>Patterns Are Code</vt:lpstr>
      <vt:lpstr>Example: Strategy</vt:lpstr>
      <vt:lpstr>Strategy</vt:lpstr>
      <vt:lpstr>Pitfall 1: Declaration of Delegates</vt:lpstr>
      <vt:lpstr>Keypoint 1</vt:lpstr>
      <vt:lpstr>Pitfall 2: Binding in the Right Place</vt:lpstr>
      <vt:lpstr>Binding in the Wrong Place</vt:lpstr>
      <vt:lpstr>Consequence</vt:lpstr>
      <vt:lpstr>Advice</vt:lpstr>
      <vt:lpstr>Relation to Other Patterns</vt:lpstr>
      <vt:lpstr>Concealed Parameterization</vt:lpstr>
      <vt:lpstr>Advice</vt:lpstr>
      <vt:lpstr>Responsibility Erosion</vt:lpstr>
      <vt:lpstr>Consequences</vt:lpstr>
      <vt:lpstr>Advice</vt:lpstr>
      <vt:lpstr>The polymorphic wrapping trap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72</cp:revision>
  <dcterms:created xsi:type="dcterms:W3CDTF">2006-08-16T00:00:00Z</dcterms:created>
  <dcterms:modified xsi:type="dcterms:W3CDTF">2020-10-09T09:38:52Z</dcterms:modified>
</cp:coreProperties>
</file>